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4" r:id="rId1"/>
    <p:sldMasterId id="2147483681" r:id="rId2"/>
  </p:sldMasterIdLst>
  <p:notesMasterIdLst>
    <p:notesMasterId r:id="rId12"/>
  </p:notesMasterIdLst>
  <p:handoutMasterIdLst>
    <p:handoutMasterId r:id="rId13"/>
  </p:handoutMasterIdLst>
  <p:sldIdLst>
    <p:sldId id="346" r:id="rId3"/>
    <p:sldId id="347" r:id="rId4"/>
    <p:sldId id="348" r:id="rId5"/>
    <p:sldId id="266" r:id="rId6"/>
    <p:sldId id="340" r:id="rId7"/>
    <p:sldId id="342" r:id="rId8"/>
    <p:sldId id="343" r:id="rId9"/>
    <p:sldId id="344" r:id="rId10"/>
    <p:sldId id="339" r:id="rId11"/>
  </p:sldIdLst>
  <p:sldSz cx="12192000" cy="6858000"/>
  <p:notesSz cx="6950075" cy="9236075"/>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Montserrat" pitchFamily="2" charset="77"/>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ica Ellerbach" initials="JE" lastIdx="36" clrIdx="0">
    <p:extLst>
      <p:ext uri="{19B8F6BF-5375-455C-9EA6-DF929625EA0E}">
        <p15:presenceInfo xmlns:p15="http://schemas.microsoft.com/office/powerpoint/2012/main" userId="S-1-5-21-2096264109-902042759-1481510878-44479" providerId="AD"/>
      </p:ext>
    </p:extLst>
  </p:cmAuthor>
  <p:cmAuthor id="2" name="Laura Descher" initials="LD" lastIdx="14" clrIdx="1">
    <p:extLst>
      <p:ext uri="{19B8F6BF-5375-455C-9EA6-DF929625EA0E}">
        <p15:presenceInfo xmlns:p15="http://schemas.microsoft.com/office/powerpoint/2012/main" userId="S-1-5-21-2096264109-902042759-1481510878-53123" providerId="AD"/>
      </p:ext>
    </p:extLst>
  </p:cmAuthor>
  <p:cmAuthor id="3" name="Jessica Ellerbach" initials="JE [2]" lastIdx="7" clrIdx="2">
    <p:extLst>
      <p:ext uri="{19B8F6BF-5375-455C-9EA6-DF929625EA0E}">
        <p15:presenceInfo xmlns:p15="http://schemas.microsoft.com/office/powerpoint/2012/main" userId="S::jessica.ellerbach@worldlearning.org::b53f333c-08a9-48e5-a919-e74ce82fac37" providerId="AD"/>
      </p:ext>
    </p:extLst>
  </p:cmAuthor>
  <p:cmAuthor id="4" name="Amirah Nelson" initials="AN" lastIdx="10" clrIdx="3">
    <p:extLst>
      <p:ext uri="{19B8F6BF-5375-455C-9EA6-DF929625EA0E}">
        <p15:presenceInfo xmlns:p15="http://schemas.microsoft.com/office/powerpoint/2012/main" userId="S-1-5-21-2096264109-902042759-1481510878-538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09C"/>
    <a:srgbClr val="66BB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72" autoAdjust="0"/>
    <p:restoredTop sz="83664" autoAdjust="0"/>
  </p:normalViewPr>
  <p:slideViewPr>
    <p:cSldViewPr snapToGrid="0">
      <p:cViewPr varScale="1">
        <p:scale>
          <a:sx n="94" d="100"/>
          <a:sy n="94" d="100"/>
        </p:scale>
        <p:origin x="792" y="184"/>
      </p:cViewPr>
      <p:guideLst/>
    </p:cSldViewPr>
  </p:slideViewPr>
  <p:notesTextViewPr>
    <p:cViewPr>
      <p:scale>
        <a:sx n="1" d="1"/>
        <a:sy n="1" d="1"/>
      </p:scale>
      <p:origin x="0" y="0"/>
    </p:cViewPr>
  </p:notesTextViewPr>
  <p:notesViewPr>
    <p:cSldViewPr snapToGrid="0">
      <p:cViewPr varScale="1">
        <p:scale>
          <a:sx n="70" d="100"/>
          <a:sy n="70" d="100"/>
        </p:scale>
        <p:origin x="238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dirty="0"/>
          </a:p>
        </p:txBody>
      </p:sp>
      <p:sp>
        <p:nvSpPr>
          <p:cNvPr id="4" name="Footer Placeholder 3"/>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B759F969-C7C4-4F47-8794-AFD4114A3B37}" type="slidenum">
              <a:rPr lang="en-US" smtClean="0"/>
              <a:t>‹#›</a:t>
            </a:fld>
            <a:endParaRPr lang="en-US" dirty="0"/>
          </a:p>
        </p:txBody>
      </p:sp>
    </p:spTree>
    <p:extLst>
      <p:ext uri="{BB962C8B-B14F-4D97-AF65-F5344CB8AC3E}">
        <p14:creationId xmlns:p14="http://schemas.microsoft.com/office/powerpoint/2010/main" val="3922928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487954C3-D954-443B-99C2-6CBF6B40C8EF}" type="datetimeFigureOut">
              <a:rPr lang="en-US" smtClean="0"/>
              <a:t>2/25/22</a:t>
            </a:fld>
            <a:endParaRPr lang="en-US" dirty="0"/>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A3B81BA8-66E5-4658-8180-D555E4399B1A}" type="slidenum">
              <a:rPr lang="en-US" smtClean="0"/>
              <a:t>‹#›</a:t>
            </a:fld>
            <a:endParaRPr lang="en-US" dirty="0"/>
          </a:p>
        </p:txBody>
      </p:sp>
    </p:spTree>
    <p:extLst>
      <p:ext uri="{BB962C8B-B14F-4D97-AF65-F5344CB8AC3E}">
        <p14:creationId xmlns:p14="http://schemas.microsoft.com/office/powerpoint/2010/main" val="346509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We hope that you will continue to share your Fulbright experience, the connections you have made with your host institution, and the long‐term impact of your project with your colleagues and peers after returning from your exchange. You can use this optional presentation template to help share your exchange experience and provide basic information about the Fulbright Specialist Program following your return to the United States. This template can either be used to create a standalone presentation or be adapted as part of a larger presentation. </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As you customize this presentation, please note that this template is provided as a tool to help you tell your Fulbright story and highlight your personal experiences. While some general information about the Fulbright Specialist Program is provided to support you in explaining the program, as program policies and procedures are subject to change at any time, we kindly request that program alumni refrain from advising prospective applicants on topics such as submitting a competitive application to the Roster or being matched to a project. </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If you receive questions of this nature during your presentation, please feel free to refer individuals to Fulbright Specialist Program staff at fulbrightspecialist@worldlearning.org or encourage individuals to register for an information session at fulbrightspecialist.worldlearning.org</a:t>
            </a:r>
            <a:endParaRPr lang="en-US" dirty="0">
              <a:latin typeface="Montserrat" panose="00000500000000000000" pitchFamily="2"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B81BA8-66E5-4658-8180-D555E4399B1A}" type="slidenum">
              <a:rPr kumimoji="0" lang="en-US"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762108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The Fulbright Program</a:t>
            </a:r>
            <a:r>
              <a:rPr lang="en-US" sz="1200" baseline="0" dirty="0">
                <a:latin typeface="+mn-lt"/>
              </a:rPr>
              <a:t> was founded in 1946 and is led by the </a:t>
            </a:r>
            <a:r>
              <a:rPr lang="en-US" sz="1200" dirty="0">
                <a:latin typeface="+mn-lt"/>
              </a:rPr>
              <a:t>United States Department of State in cooperation with 49 Fulbright Commissions and over 100 U.S. Embassies around the world. The goal of the program is to foster mutual understanding between the people of the United States and the people of other countries, using exchange as a means to forge lasting connections between individuals and institutions.</a:t>
            </a:r>
            <a:r>
              <a:rPr lang="en-US" sz="1200" baseline="0" dirty="0">
                <a:latin typeface="+mn-lt"/>
              </a:rPr>
              <a:t> Over 390,000 participants from more than 160 countries have received a grant through the Fulbright Program to participate in international exchange.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mn-lt"/>
              </a:rPr>
              <a:t>The Fulbright Specialist Program is only one program that operates under the Fulbright umbrella; other programs are highlighted here: https://eca.state.gov/fulbright/fulbright-programs.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mn-lt"/>
            </a:endParaRPr>
          </a:p>
          <a:p>
            <a:endParaRPr lang="en-US" dirty="0"/>
          </a:p>
        </p:txBody>
      </p:sp>
      <p:sp>
        <p:nvSpPr>
          <p:cNvPr id="4" name="Slide Number Placeholder 3"/>
          <p:cNvSpPr>
            <a:spLocks noGrp="1"/>
          </p:cNvSpPr>
          <p:nvPr>
            <p:ph type="sldNum" sz="quarter" idx="10"/>
          </p:nvPr>
        </p:nvSpPr>
        <p:spPr/>
        <p:txBody>
          <a:bodyPr/>
          <a:lstStyle/>
          <a:p>
            <a:fld id="{893319EF-CF40-459D-918F-E0AD430F7718}" type="slidenum">
              <a:rPr lang="en-US" smtClean="0"/>
              <a:t>2</a:t>
            </a:fld>
            <a:endParaRPr lang="en-US" dirty="0"/>
          </a:p>
        </p:txBody>
      </p:sp>
    </p:spTree>
    <p:extLst>
      <p:ext uri="{BB962C8B-B14F-4D97-AF65-F5344CB8AC3E}">
        <p14:creationId xmlns:p14="http://schemas.microsoft.com/office/powerpoint/2010/main" val="3748488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Fulbright Specialist</a:t>
            </a:r>
            <a:r>
              <a:rPr lang="en-US" baseline="0" dirty="0"/>
              <a:t> Program was established in 2001. Through the program, overseas host institutions are able to design and implement projects that tackle a key priority or challenge at </a:t>
            </a:r>
            <a:r>
              <a:rPr lang="en-US" i="0" baseline="0" dirty="0"/>
              <a:t>their</a:t>
            </a:r>
            <a:r>
              <a:rPr lang="en-US" baseline="0" dirty="0"/>
              <a:t> institution, and request the support of a U.S. Specialist to provide expert knowledge, assistance, and training to implement the project.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Unlike other exchange programs, the Fulbright Specialist Program is designed to accommodate rapid-response projects on a flexible timeline, and exchanges take place year-round.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Projects are two to six weeks in length, and are focused on education and training activities. Personal research projects are not eligible for funding through this program.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Over 400 Specialists visit institutions in 160 countries and other areas each year, with the goal of sharing their knowledge and expertise, and building connections between their host institution and their place of employment and networks in the U.S.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Fulbright Specialist Program is implemented by World Learning, an American NGO specializing in global development and exchange programs.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93319EF-CF40-459D-918F-E0AD430F7718}" type="slidenum">
              <a:rPr lang="en-US" smtClean="0"/>
              <a:t>3</a:t>
            </a:fld>
            <a:endParaRPr lang="en-US" dirty="0"/>
          </a:p>
        </p:txBody>
      </p:sp>
    </p:spTree>
    <p:extLst>
      <p:ext uri="{BB962C8B-B14F-4D97-AF65-F5344CB8AC3E}">
        <p14:creationId xmlns:p14="http://schemas.microsoft.com/office/powerpoint/2010/main" val="884330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range of activities that Specialists can conduct at their host institutions is very diverse, but all projects include an education</a:t>
            </a:r>
            <a:r>
              <a:rPr lang="en-US" baseline="0" dirty="0"/>
              <a:t> or </a:t>
            </a:r>
            <a:r>
              <a:rPr lang="en-US" dirty="0"/>
              <a:t>training component.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many cases, Specialists conduct a range of complementary activities during the grant period. For example, a Specialist may deliver a series of lectures for students, but also spend time advising faculty on curriculum development and developing materials for the host’s use after the grant concludes.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93319EF-CF40-459D-918F-E0AD430F7718}" type="slidenum">
              <a:rPr lang="en-US" smtClean="0"/>
              <a:t>4</a:t>
            </a:fld>
            <a:endParaRPr lang="en-US" dirty="0"/>
          </a:p>
        </p:txBody>
      </p:sp>
    </p:spTree>
    <p:extLst>
      <p:ext uri="{BB962C8B-B14F-4D97-AF65-F5344CB8AC3E}">
        <p14:creationId xmlns:p14="http://schemas.microsoft.com/office/powerpoint/2010/main" val="220323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This slide outlines three key topic areas to help you share your Fulbright Specialist experience. On the next three slides, additional considerations and suggestions for each topic area are provided. These slides are intended for you to customize to reflect your own experience and preferences, so please add relevant notes and photographs to each slide prior to delivering your presentation.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3319EF-CF40-459D-918F-E0AD430F77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428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For 60 years plus, my career journey has been as an art teacher, arts administrator, arts advocate and educational puppeteer.  </a:t>
            </a:r>
          </a:p>
          <a:p>
            <a:endParaRPr lang="en-US" i="1" dirty="0"/>
          </a:p>
          <a:p>
            <a:r>
              <a:rPr lang="en-US" i="1" dirty="0"/>
              <a:t>On this slide, you can outline your main professional or personal motivations for participating in the Fulbright Specialist Program. You may also wish to provide additional context regarding your professional background and role at your U.S. place of employment. </a:t>
            </a:r>
          </a:p>
          <a:p>
            <a:endParaRPr lang="en-US" i="1" dirty="0"/>
          </a:p>
          <a:p>
            <a:r>
              <a:rPr lang="en-US" i="1" dirty="0"/>
              <a:t>Examples of possible reasons for participating to serve as a Specialist could include:</a:t>
            </a:r>
          </a:p>
          <a:p>
            <a:endParaRPr lang="en-US" i="1" dirty="0"/>
          </a:p>
          <a:p>
            <a:pPr marL="171450" indent="-171450">
              <a:buFont typeface="Arial" panose="020B0604020202020204" pitchFamily="34" charset="0"/>
              <a:buChar char="•"/>
            </a:pPr>
            <a:r>
              <a:rPr lang="en-US" i="1" dirty="0"/>
              <a:t>A desire to work with colleagues overseas and access different methodologies or practices in your field;</a:t>
            </a:r>
          </a:p>
          <a:p>
            <a:pPr marL="171450" indent="-171450">
              <a:buFont typeface="Arial" panose="020B0604020202020204" pitchFamily="34" charset="0"/>
              <a:buChar char="•"/>
            </a:pPr>
            <a:r>
              <a:rPr lang="en-US" i="1" dirty="0"/>
              <a:t>A desire to develop relationships for yourself or your U.S. employer;</a:t>
            </a:r>
          </a:p>
          <a:p>
            <a:pPr marL="171450" indent="-171450">
              <a:buFont typeface="Arial" panose="020B0604020202020204" pitchFamily="34" charset="0"/>
              <a:buChar char="•"/>
            </a:pPr>
            <a:r>
              <a:rPr lang="en-US" i="1" dirty="0"/>
              <a:t>A desire to gain exposure to a different culture/community/country context;</a:t>
            </a:r>
          </a:p>
          <a:p>
            <a:pPr marL="171450" indent="-171450">
              <a:buFont typeface="Arial" panose="020B0604020202020204" pitchFamily="34" charset="0"/>
              <a:buChar char="•"/>
            </a:pPr>
            <a:r>
              <a:rPr lang="en-US" i="1" dirty="0"/>
              <a:t>A desire to contribute your skills and knowledge to benefit another institution;</a:t>
            </a:r>
          </a:p>
          <a:p>
            <a:pPr marL="171450" indent="-171450">
              <a:buFont typeface="Arial" panose="020B0604020202020204" pitchFamily="34" charset="0"/>
              <a:buChar char="•"/>
            </a:pPr>
            <a:r>
              <a:rPr lang="en-US" i="1" dirty="0"/>
              <a:t>A desire to develop recognition of your expertise within your discipline; or</a:t>
            </a:r>
          </a:p>
          <a:p>
            <a:pPr marL="171450" indent="-171450">
              <a:buFont typeface="Arial" panose="020B0604020202020204" pitchFamily="34" charset="0"/>
              <a:buChar char="•"/>
            </a:pPr>
            <a:r>
              <a:rPr lang="en-US" i="1" dirty="0"/>
              <a:t>A desire to serve as a cultural ambassador for the United States.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3319EF-CF40-459D-918F-E0AD430F77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426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t>On this slide, you can outline key activities that you conducted during your Fulbright Specialist grant. Some suggested topics to discuss might include: </a:t>
            </a:r>
          </a:p>
          <a:p>
            <a:endParaRPr lang="en-US" b="0" i="1" dirty="0"/>
          </a:p>
          <a:p>
            <a:pPr marL="171450" indent="-171450">
              <a:buFont typeface="Arial" panose="020B0604020202020204" pitchFamily="34" charset="0"/>
              <a:buChar char="•"/>
            </a:pPr>
            <a:r>
              <a:rPr lang="en-US" b="0" i="1" dirty="0"/>
              <a:t>Host institution context – what were the needs that you helped address as a Specialist (i.e. why did your host institution request a Specialist?)</a:t>
            </a:r>
          </a:p>
          <a:p>
            <a:pPr marL="171450" indent="-171450">
              <a:buFont typeface="Arial" panose="020B0604020202020204" pitchFamily="34" charset="0"/>
              <a:buChar char="•"/>
            </a:pPr>
            <a:r>
              <a:rPr lang="en-US" b="0" i="1" dirty="0"/>
              <a:t>What major tasks or deliverables did you complete during your grant?</a:t>
            </a:r>
          </a:p>
          <a:p>
            <a:pPr marL="171450" indent="-171450">
              <a:buFont typeface="Arial" panose="020B0604020202020204" pitchFamily="34" charset="0"/>
              <a:buChar char="•"/>
            </a:pPr>
            <a:r>
              <a:rPr lang="en-US" b="0" i="1" dirty="0"/>
              <a:t>What was your day to day experience like?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3319EF-CF40-459D-918F-E0AD430F77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462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On this slide, you can outline professional and personal outcomes from your grant. Some possible areas to highlight might include: </a:t>
            </a:r>
          </a:p>
          <a:p>
            <a:endParaRPr lang="en-US" i="1" dirty="0"/>
          </a:p>
          <a:p>
            <a:pPr marL="0" indent="-171450">
              <a:buFont typeface="Arial" panose="020B0604020202020204" pitchFamily="34" charset="0"/>
              <a:buChar char="•"/>
            </a:pPr>
            <a:r>
              <a:rPr lang="en-US" i="1" dirty="0"/>
              <a:t>How have you incorporated any new knowledge or skills gained from your grant in your current professional position?</a:t>
            </a:r>
          </a:p>
          <a:p>
            <a:pPr marL="0" indent="-171450">
              <a:buFont typeface="Arial" panose="020B0604020202020204" pitchFamily="34" charset="0"/>
              <a:buChar char="•"/>
            </a:pPr>
            <a:r>
              <a:rPr lang="en-US" i="1" dirty="0"/>
              <a:t>Did your grant have any positive effect on your career advancement?</a:t>
            </a:r>
          </a:p>
          <a:p>
            <a:pPr marL="0" indent="-171450">
              <a:buFont typeface="Arial" panose="020B0604020202020204" pitchFamily="34" charset="0"/>
              <a:buChar char="•"/>
            </a:pPr>
            <a:r>
              <a:rPr lang="en-US" i="1" dirty="0"/>
              <a:t>Have you continued any formal or informal collaborations with individuals that you met during your grant? </a:t>
            </a:r>
          </a:p>
          <a:p>
            <a:pPr marL="0" indent="-171450">
              <a:buFont typeface="Arial" panose="020B0604020202020204" pitchFamily="34" charset="0"/>
              <a:buChar char="•"/>
            </a:pPr>
            <a:r>
              <a:rPr lang="en-US" i="1" dirty="0"/>
              <a:t>Did you establish or strengthen any institutional linkages following your grant?</a:t>
            </a:r>
          </a:p>
          <a:p>
            <a:pPr marL="0" indent="-171450">
              <a:buFont typeface="Arial" panose="020B0604020202020204" pitchFamily="34" charset="0"/>
              <a:buChar char="•"/>
            </a:pPr>
            <a:r>
              <a:rPr lang="en-US" i="1" dirty="0"/>
              <a:t>How has your experience benefitted others in your professional/personal community or at your place of employment?</a:t>
            </a:r>
          </a:p>
          <a:p>
            <a:pPr marL="0" indent="-171450">
              <a:buFont typeface="Arial" panose="020B0604020202020204" pitchFamily="34" charset="0"/>
              <a:buChar char="•"/>
            </a:pPr>
            <a:r>
              <a:rPr lang="en-US" i="1" dirty="0"/>
              <a:t>Did you experience any personal development such as increased adaptability, confidence, resourcefulness, etc.?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3319EF-CF40-459D-918F-E0AD430F77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792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B81BA8-66E5-4658-8180-D555E4399B1A}" type="slidenum">
              <a:rPr lang="en-US" smtClean="0"/>
              <a:t>9</a:t>
            </a:fld>
            <a:endParaRPr lang="en-US" dirty="0"/>
          </a:p>
        </p:txBody>
      </p:sp>
    </p:spTree>
    <p:extLst>
      <p:ext uri="{BB962C8B-B14F-4D97-AF65-F5344CB8AC3E}">
        <p14:creationId xmlns:p14="http://schemas.microsoft.com/office/powerpoint/2010/main" val="1745455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E8CE1-B7B0-4F91-8507-B330997211E5}"/>
              </a:ext>
            </a:extLst>
          </p:cNvPr>
          <p:cNvSpPr>
            <a:spLocks noGrp="1"/>
          </p:cNvSpPr>
          <p:nvPr>
            <p:ph type="ctrTitle"/>
          </p:nvPr>
        </p:nvSpPr>
        <p:spPr>
          <a:xfrm>
            <a:off x="472966" y="1122363"/>
            <a:ext cx="11214536"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A3933075-AB75-4120-966D-7A4BC0C272BD}"/>
              </a:ext>
            </a:extLst>
          </p:cNvPr>
          <p:cNvSpPr>
            <a:spLocks noGrp="1"/>
          </p:cNvSpPr>
          <p:nvPr>
            <p:ph type="subTitle" idx="1"/>
          </p:nvPr>
        </p:nvSpPr>
        <p:spPr>
          <a:xfrm>
            <a:off x="472965" y="3602038"/>
            <a:ext cx="1121453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A0E427-674F-4281-985A-9D497C0C9B96}"/>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FBBDA6-E133-4AF0-A78F-55A0100935F7}"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2/25/22</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4B51C1F-A145-4C6F-A28F-7075FAE37236}"/>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58BC8AA-CB2D-4DF7-AA01-069729562551}"/>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FD714D-E0E2-4CE0-81B8-5301467B415E}"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567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E4237-D88F-4534-BCF7-3BBF9032583E}"/>
              </a:ext>
            </a:extLst>
          </p:cNvPr>
          <p:cNvSpPr>
            <a:spLocks noGrp="1"/>
          </p:cNvSpPr>
          <p:nvPr>
            <p:ph type="title"/>
          </p:nvPr>
        </p:nvSpPr>
        <p:spPr>
          <a:xfrm>
            <a:off x="430924" y="365125"/>
            <a:ext cx="11277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3191200-D093-4C87-97FC-6CA0F93B0805}"/>
              </a:ext>
            </a:extLst>
          </p:cNvPr>
          <p:cNvSpPr>
            <a:spLocks noGrp="1"/>
          </p:cNvSpPr>
          <p:nvPr>
            <p:ph idx="1"/>
          </p:nvPr>
        </p:nvSpPr>
        <p:spPr>
          <a:xfrm>
            <a:off x="430923" y="1825625"/>
            <a:ext cx="11277599"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738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6F36-FFE9-4B17-9BB8-8CB0BFB71578}"/>
              </a:ext>
            </a:extLst>
          </p:cNvPr>
          <p:cNvSpPr>
            <a:spLocks noGrp="1"/>
          </p:cNvSpPr>
          <p:nvPr>
            <p:ph type="title"/>
          </p:nvPr>
        </p:nvSpPr>
        <p:spPr>
          <a:xfrm>
            <a:off x="483476" y="365125"/>
            <a:ext cx="1122504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364F01-0404-4D51-B3F8-241363D432D9}"/>
              </a:ext>
            </a:extLst>
          </p:cNvPr>
          <p:cNvSpPr>
            <a:spLocks noGrp="1"/>
          </p:cNvSpPr>
          <p:nvPr>
            <p:ph sz="half" idx="1"/>
          </p:nvPr>
        </p:nvSpPr>
        <p:spPr>
          <a:xfrm>
            <a:off x="483476" y="1825625"/>
            <a:ext cx="5536324"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33E134A-E96F-4FDD-8F62-8F3353F2C45B}"/>
              </a:ext>
            </a:extLst>
          </p:cNvPr>
          <p:cNvSpPr>
            <a:spLocks noGrp="1"/>
          </p:cNvSpPr>
          <p:nvPr>
            <p:ph sz="half" idx="2"/>
          </p:nvPr>
        </p:nvSpPr>
        <p:spPr>
          <a:xfrm>
            <a:off x="6172199" y="1825625"/>
            <a:ext cx="553632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375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DCF19DD-5CB3-409C-AB53-77753BD46F2D}"/>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FBBDA6-E133-4AF0-A78F-55A0100935F7}"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2/25/22</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02A7C82-586A-4DB0-9ED0-E5BA8C5C517E}"/>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22E258F-E9A9-4AAE-9001-05836FE48F08}"/>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FD714D-E0E2-4CE0-81B8-5301467B415E}"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E547F84F-14CF-4084-93EE-E78979E38DF6}"/>
              </a:ext>
            </a:extLst>
          </p:cNvPr>
          <p:cNvSpPr>
            <a:spLocks noGrp="1"/>
          </p:cNvSpPr>
          <p:nvPr>
            <p:ph type="title"/>
          </p:nvPr>
        </p:nvSpPr>
        <p:spPr>
          <a:xfrm>
            <a:off x="483476" y="365125"/>
            <a:ext cx="11225046" cy="1325563"/>
          </a:xfrm>
        </p:spPr>
        <p:txBody>
          <a:bodyPr/>
          <a:lstStyle/>
          <a:p>
            <a:r>
              <a:rPr lang="en-US"/>
              <a:t>Click to edit Master title style</a:t>
            </a:r>
          </a:p>
        </p:txBody>
      </p:sp>
    </p:spTree>
    <p:extLst>
      <p:ext uri="{BB962C8B-B14F-4D97-AF65-F5344CB8AC3E}">
        <p14:creationId xmlns:p14="http://schemas.microsoft.com/office/powerpoint/2010/main" val="73034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MSIPCMContentMarking" descr="{&quot;HashCode&quot;:-1076561164,&quot;Placement&quot;:&quot;Footer&quot;}">
            <a:extLst>
              <a:ext uri="{FF2B5EF4-FFF2-40B4-BE49-F238E27FC236}">
                <a16:creationId xmlns:a16="http://schemas.microsoft.com/office/drawing/2014/main" id="{4A0C14C4-359D-41F0-BCDA-CE31BBA638DD}"/>
              </a:ext>
            </a:extLst>
          </p:cNvPr>
          <p:cNvSpPr txBox="1">
            <a:spLocks noChangeArrowheads="1"/>
          </p:cNvSpPr>
          <p:nvPr userDrawn="1"/>
        </p:nvSpPr>
        <p:spPr bwMode="auto">
          <a:xfrm>
            <a:off x="0" y="6657781"/>
            <a:ext cx="89693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Calibri" panose="020F0502020204030204" pitchFamily="34" charset="0"/>
              </a:rPr>
              <a:t>Unclassified</a:t>
            </a:r>
          </a:p>
        </p:txBody>
      </p:sp>
    </p:spTree>
    <p:extLst>
      <p:ext uri="{BB962C8B-B14F-4D97-AF65-F5344CB8AC3E}">
        <p14:creationId xmlns:p14="http://schemas.microsoft.com/office/powerpoint/2010/main" val="942771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C707BF-8AC4-4418-9E8B-D4B4B6CCE32E}"/>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FBBDA6-E133-4AF0-A78F-55A0100935F7}"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2/25/22</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55E0C03-9E25-412A-A85D-2760FD165BF3}"/>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E4B08D6-CEC4-469D-9283-325D8E98DC2E}"/>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FD714D-E0E2-4CE0-81B8-5301467B415E}"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86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837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4546A"/>
                </a:solidFill>
                <a:latin typeface="Montserrat" panose="00000500000000000000"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Montserrat" panose="00000500000000000000" pitchFamily="2" charset="0"/>
              </a:defRPr>
            </a:lvl1pPr>
            <a:lvl2pPr>
              <a:defRPr>
                <a:latin typeface="Montserrat" panose="00000500000000000000" pitchFamily="2" charset="0"/>
              </a:defRPr>
            </a:lvl2pPr>
            <a:lvl3pPr>
              <a:defRPr>
                <a:latin typeface="Montserrat" panose="00000500000000000000" pitchFamily="2" charset="0"/>
              </a:defRPr>
            </a:lvl3pPr>
            <a:lvl4pPr>
              <a:defRPr>
                <a:latin typeface="Montserrat" panose="00000500000000000000" pitchFamily="2" charset="0"/>
              </a:defRPr>
            </a:lvl4pPr>
            <a:lvl5pPr>
              <a:defRPr>
                <a:latin typeface="Montserrat"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Montserrat" panose="00000500000000000000" pitchFamily="2" charset="0"/>
              </a:defRPr>
            </a:lvl1pPr>
          </a:lstStyle>
          <a:p>
            <a:fld id="{DF654E99-A7CC-4199-B9CB-07703992CFD4}" type="datetimeFigureOut">
              <a:rPr lang="en-US" smtClean="0"/>
              <a:pPr/>
              <a:t>2/25/22</a:t>
            </a:fld>
            <a:endParaRPr lang="en-US" dirty="0"/>
          </a:p>
        </p:txBody>
      </p:sp>
      <p:sp>
        <p:nvSpPr>
          <p:cNvPr id="5" name="Footer Placeholder 4"/>
          <p:cNvSpPr>
            <a:spLocks noGrp="1"/>
          </p:cNvSpPr>
          <p:nvPr>
            <p:ph type="ftr" sz="quarter" idx="11"/>
          </p:nvPr>
        </p:nvSpPr>
        <p:spPr/>
        <p:txBody>
          <a:bodyPr/>
          <a:lstStyle>
            <a:lvl1pPr>
              <a:defRPr>
                <a:latin typeface="Montserrat" panose="00000500000000000000" pitchFamily="2"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Montserrat" panose="00000500000000000000" pitchFamily="2" charset="0"/>
              </a:defRPr>
            </a:lvl1pPr>
          </a:lstStyle>
          <a:p>
            <a:fld id="{D522428A-4FFB-4158-98B2-BCC285B0C750}" type="slidenum">
              <a:rPr lang="en-US" smtClean="0"/>
              <a:pPr/>
              <a:t>‹#›</a:t>
            </a:fld>
            <a:endParaRPr lang="en-US" dirty="0"/>
          </a:p>
        </p:txBody>
      </p:sp>
    </p:spTree>
    <p:extLst>
      <p:ext uri="{BB962C8B-B14F-4D97-AF65-F5344CB8AC3E}">
        <p14:creationId xmlns:p14="http://schemas.microsoft.com/office/powerpoint/2010/main" val="89941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2305DD-B4C2-4AB0-B9F8-34E2AB8658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6D3A0-82BE-44C0-A8A2-C3B83A8CF2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2" descr="pasted-image.pdf">
            <a:extLst>
              <a:ext uri="{FF2B5EF4-FFF2-40B4-BE49-F238E27FC236}">
                <a16:creationId xmlns:a16="http://schemas.microsoft.com/office/drawing/2014/main" id="{B5B0090B-E679-49AE-948E-EEA16B84AD94}"/>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508532" y="6112748"/>
            <a:ext cx="553561" cy="539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1" descr="pasted-image.pdf">
            <a:extLst>
              <a:ext uri="{FF2B5EF4-FFF2-40B4-BE49-F238E27FC236}">
                <a16:creationId xmlns:a16="http://schemas.microsoft.com/office/drawing/2014/main" id="{5D35E3F7-1F30-4382-A40E-387A0E08CBFF}"/>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9654953" y="6189663"/>
            <a:ext cx="2051495"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Box 9">
            <a:extLst>
              <a:ext uri="{FF2B5EF4-FFF2-40B4-BE49-F238E27FC236}">
                <a16:creationId xmlns:a16="http://schemas.microsoft.com/office/drawing/2014/main" id="{A8B93DFF-B4D1-4258-B3D2-2223AF69B650}"/>
              </a:ext>
            </a:extLst>
          </p:cNvPr>
          <p:cNvSpPr txBox="1"/>
          <p:nvPr userDrawn="1"/>
        </p:nvSpPr>
        <p:spPr>
          <a:xfrm>
            <a:off x="1124911" y="6228656"/>
            <a:ext cx="210346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3DA5"/>
                </a:solidFill>
                <a:effectLst/>
                <a:uLnTx/>
                <a:uFillTx/>
                <a:latin typeface="Montserrat" panose="00000500000000000000" pitchFamily="2" charset="0"/>
                <a:ea typeface="+mn-ea"/>
                <a:cs typeface="+mn-cs"/>
              </a:rPr>
              <a:t>Sponsored by the U.S. Department of State Bureau of Educational and Cultural Affairs</a:t>
            </a:r>
          </a:p>
        </p:txBody>
      </p:sp>
    </p:spTree>
    <p:extLst>
      <p:ext uri="{BB962C8B-B14F-4D97-AF65-F5344CB8AC3E}">
        <p14:creationId xmlns:p14="http://schemas.microsoft.com/office/powerpoint/2010/main" val="375959598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 descr="Fulbright_Back1.png">
            <a:extLst>
              <a:ext uri="{FF2B5EF4-FFF2-40B4-BE49-F238E27FC236}">
                <a16:creationId xmlns:a16="http://schemas.microsoft.com/office/drawing/2014/main" id="{D310F310-55CD-48F2-BB21-786AE09A285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30480" y="0"/>
            <a:ext cx="1225296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27D3D02F-3632-479A-8619-4B22013161CA}"/>
              </a:ext>
            </a:extLst>
          </p:cNvPr>
          <p:cNvSpPr txBox="1"/>
          <p:nvPr userDrawn="1"/>
        </p:nvSpPr>
        <p:spPr>
          <a:xfrm>
            <a:off x="382386" y="6369147"/>
            <a:ext cx="1154400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1" kern="1200" dirty="0">
                <a:solidFill>
                  <a:schemeClr val="bg1"/>
                </a:solidFill>
                <a:effectLst/>
                <a:latin typeface="Montserrat" panose="00000500000000000000" pitchFamily="2" charset="0"/>
                <a:ea typeface="+mn-ea"/>
                <a:cs typeface="+mn-cs"/>
              </a:rPr>
              <a:t>This presentation reflects the personal views and experiences of the presenter as an alum of the Fulbright Specialist Program and does not necessarily reflect the views of the U.S. Department of State or World Learning. </a:t>
            </a:r>
            <a:endParaRPr kumimoji="0" lang="en-US" sz="1000" b="0" i="0" u="none" strike="noStrike" kern="1200" cap="none" spc="0" normalizeH="0" baseline="0" noProof="0" dirty="0">
              <a:ln>
                <a:noFill/>
              </a:ln>
              <a:solidFill>
                <a:schemeClr val="bg1"/>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2188794744"/>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mailto:fulbrightspecialist@worldlearning.or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4">
            <a:extLst>
              <a:ext uri="{FF2B5EF4-FFF2-40B4-BE49-F238E27FC236}">
                <a16:creationId xmlns:a16="http://schemas.microsoft.com/office/drawing/2014/main" id="{6C623AD4-D7F8-4FF6-A91B-AACE81729F66}"/>
              </a:ext>
            </a:extLst>
          </p:cNvPr>
          <p:cNvSpPr>
            <a:spLocks noChangeShapeType="1"/>
          </p:cNvSpPr>
          <p:nvPr/>
        </p:nvSpPr>
        <p:spPr bwMode="auto">
          <a:xfrm flipV="1">
            <a:off x="539911" y="4731959"/>
            <a:ext cx="474938" cy="0"/>
          </a:xfrm>
          <a:prstGeom prst="line">
            <a:avLst/>
          </a:prstGeom>
          <a:noFill/>
          <a:ln w="25400">
            <a:solidFill>
              <a:srgbClr val="00A9E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2" name="TextBox 1">
            <a:extLst>
              <a:ext uri="{FF2B5EF4-FFF2-40B4-BE49-F238E27FC236}">
                <a16:creationId xmlns:a16="http://schemas.microsoft.com/office/drawing/2014/main" id="{B5443E54-DCCA-4308-A524-0697DE897317}"/>
              </a:ext>
            </a:extLst>
          </p:cNvPr>
          <p:cNvSpPr txBox="1"/>
          <p:nvPr/>
        </p:nvSpPr>
        <p:spPr>
          <a:xfrm>
            <a:off x="425984" y="1155482"/>
            <a:ext cx="1134003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My Experience Serving as 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Fulbright Specialist</a:t>
            </a:r>
          </a:p>
        </p:txBody>
      </p:sp>
      <p:sp>
        <p:nvSpPr>
          <p:cNvPr id="15" name="TextBox 14">
            <a:extLst>
              <a:ext uri="{FF2B5EF4-FFF2-40B4-BE49-F238E27FC236}">
                <a16:creationId xmlns:a16="http://schemas.microsoft.com/office/drawing/2014/main" id="{84E30F1B-E4DE-46D5-B319-55A77F4BFC0B}"/>
              </a:ext>
            </a:extLst>
          </p:cNvPr>
          <p:cNvSpPr txBox="1"/>
          <p:nvPr/>
        </p:nvSpPr>
        <p:spPr>
          <a:xfrm>
            <a:off x="425984" y="3373790"/>
            <a:ext cx="1134003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[CAROL STERLING]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[2012-UGANDA; </a:t>
            </a:r>
            <a:r>
              <a:rPr kumimoji="0" lang="en-US"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rPr>
              <a:t>2015-INDIA)]</a:t>
            </a:r>
            <a:endParaRPr kumimoji="0" lang="en-US" sz="16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6" name="TextBox 15">
            <a:extLst>
              <a:ext uri="{FF2B5EF4-FFF2-40B4-BE49-F238E27FC236}">
                <a16:creationId xmlns:a16="http://schemas.microsoft.com/office/drawing/2014/main" id="{FA990A4F-9005-4AB5-8EDA-E67E2038C5F1}"/>
              </a:ext>
            </a:extLst>
          </p:cNvPr>
          <p:cNvSpPr txBox="1"/>
          <p:nvPr/>
        </p:nvSpPr>
        <p:spPr>
          <a:xfrm>
            <a:off x="425984" y="4998921"/>
            <a:ext cx="1134003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[MARCH 27, 2022, 4:00 PM 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Montserrat" panose="00000500000000000000" pitchFamily="2" charset="0"/>
              </a:rPr>
              <a:t>[UNIMA-USA VIRTUAL MEMBERSHIP MEETING]</a:t>
            </a:r>
            <a:endParaRPr kumimoji="0" lang="en-US" sz="16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187896592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20923D-CB91-4092-9C08-D1FE43965DC7}"/>
              </a:ext>
            </a:extLst>
          </p:cNvPr>
          <p:cNvPicPr>
            <a:picLocks noChangeAspect="1"/>
          </p:cNvPicPr>
          <p:nvPr/>
        </p:nvPicPr>
        <p:blipFill rotWithShape="1">
          <a:blip r:embed="rId3">
            <a:extLst>
              <a:ext uri="{28A0092B-C50C-407E-A947-70E740481C1C}">
                <a14:useLocalDpi xmlns:a14="http://schemas.microsoft.com/office/drawing/2010/main" val="0"/>
              </a:ext>
            </a:extLst>
          </a:blip>
          <a:srcRect b="12644"/>
          <a:stretch/>
        </p:blipFill>
        <p:spPr>
          <a:xfrm>
            <a:off x="0" y="0"/>
            <a:ext cx="12192000" cy="5990897"/>
          </a:xfrm>
          <a:prstGeom prst="rect">
            <a:avLst/>
          </a:prstGeom>
        </p:spPr>
      </p:pic>
    </p:spTree>
    <p:extLst>
      <p:ext uri="{BB962C8B-B14F-4D97-AF65-F5344CB8AC3E}">
        <p14:creationId xmlns:p14="http://schemas.microsoft.com/office/powerpoint/2010/main" val="1212740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BDBBE8-3C71-4FE7-B216-D6C600C92096}"/>
              </a:ext>
            </a:extLst>
          </p:cNvPr>
          <p:cNvPicPr>
            <a:picLocks noChangeAspect="1"/>
          </p:cNvPicPr>
          <p:nvPr/>
        </p:nvPicPr>
        <p:blipFill rotWithShape="1">
          <a:blip r:embed="rId3">
            <a:extLst>
              <a:ext uri="{28A0092B-C50C-407E-A947-70E740481C1C}">
                <a14:useLocalDpi xmlns:a14="http://schemas.microsoft.com/office/drawing/2010/main" val="0"/>
              </a:ext>
            </a:extLst>
          </a:blip>
          <a:srcRect t="-1" b="10345"/>
          <a:stretch/>
        </p:blipFill>
        <p:spPr>
          <a:xfrm>
            <a:off x="0" y="1"/>
            <a:ext cx="12192000" cy="6148552"/>
          </a:xfrm>
          <a:prstGeom prst="rect">
            <a:avLst/>
          </a:prstGeom>
        </p:spPr>
      </p:pic>
    </p:spTree>
    <p:extLst>
      <p:ext uri="{BB962C8B-B14F-4D97-AF65-F5344CB8AC3E}">
        <p14:creationId xmlns:p14="http://schemas.microsoft.com/office/powerpoint/2010/main" val="427950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21FA954-A604-45CF-BB2F-31562335C9F9}"/>
              </a:ext>
            </a:extLst>
          </p:cNvPr>
          <p:cNvPicPr>
            <a:picLocks noChangeAspect="1"/>
          </p:cNvPicPr>
          <p:nvPr/>
        </p:nvPicPr>
        <p:blipFill rotWithShape="1">
          <a:blip r:embed="rId3">
            <a:extLst>
              <a:ext uri="{28A0092B-C50C-407E-A947-70E740481C1C}">
                <a14:useLocalDpi xmlns:a14="http://schemas.microsoft.com/office/drawing/2010/main" val="0"/>
              </a:ext>
            </a:extLst>
          </a:blip>
          <a:srcRect b="12644"/>
          <a:stretch/>
        </p:blipFill>
        <p:spPr>
          <a:xfrm>
            <a:off x="0" y="0"/>
            <a:ext cx="12192000" cy="5990897"/>
          </a:xfrm>
          <a:prstGeom prst="rect">
            <a:avLst/>
          </a:prstGeom>
        </p:spPr>
      </p:pic>
    </p:spTree>
    <p:extLst>
      <p:ext uri="{BB962C8B-B14F-4D97-AF65-F5344CB8AC3E}">
        <p14:creationId xmlns:p14="http://schemas.microsoft.com/office/powerpoint/2010/main" val="3737654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954" y="419081"/>
            <a:ext cx="11225046" cy="911161"/>
          </a:xfrm>
        </p:spPr>
        <p:txBody>
          <a:bodyPr>
            <a:noAutofit/>
          </a:bodyPr>
          <a:lstStyle/>
          <a:p>
            <a:r>
              <a:rPr lang="en-US" sz="3200" b="1" baseline="-25000" dirty="0">
                <a:solidFill>
                  <a:srgbClr val="003DA5"/>
                </a:solidFill>
                <a:latin typeface="Arial" panose="020B0604020202020204" pitchFamily="34" charset="0"/>
                <a:cs typeface="Arial" panose="020B0604020202020204" pitchFamily="34" charset="0"/>
              </a:rPr>
              <a:t>Alumni Insight: Carol Sterling</a:t>
            </a:r>
          </a:p>
        </p:txBody>
      </p:sp>
      <p:sp>
        <p:nvSpPr>
          <p:cNvPr id="3" name="Content Placeholder 2"/>
          <p:cNvSpPr>
            <a:spLocks noGrp="1"/>
          </p:cNvSpPr>
          <p:nvPr>
            <p:ph sz="half" idx="2"/>
          </p:nvPr>
        </p:nvSpPr>
        <p:spPr>
          <a:xfrm>
            <a:off x="5162550" y="1825625"/>
            <a:ext cx="6066924" cy="2677795"/>
          </a:xfrm>
        </p:spPr>
        <p:txBody>
          <a:bodyPr>
            <a:noAutofit/>
          </a:bodyPr>
          <a:lstStyle/>
          <a:p>
            <a:endParaRPr lang="en-US" sz="2000" dirty="0">
              <a:solidFill>
                <a:prstClr val="black"/>
              </a:solidFill>
              <a:latin typeface="Montserrat" panose="00000500000000000000" pitchFamily="2" charset="0"/>
            </a:endParaRPr>
          </a:p>
          <a:p>
            <a:pPr marL="342900" indent="-342900">
              <a:buFont typeface="Arial" panose="020B0604020202020204" pitchFamily="34" charset="0"/>
              <a:buChar char="•"/>
            </a:pPr>
            <a:r>
              <a:rPr lang="en-US" sz="2400" dirty="0">
                <a:solidFill>
                  <a:prstClr val="black"/>
                </a:solidFill>
                <a:latin typeface="Montserrat" panose="00000500000000000000" pitchFamily="2" charset="0"/>
              </a:rPr>
              <a:t>I chose the Fulbright Specialist Program to share my skills as an educational puppeteer. </a:t>
            </a:r>
          </a:p>
          <a:p>
            <a:pPr marL="342900" indent="-342900">
              <a:buFont typeface="Arial" panose="020B0604020202020204" pitchFamily="34" charset="0"/>
              <a:buChar char="•"/>
            </a:pPr>
            <a:r>
              <a:rPr lang="en-US" sz="2400" dirty="0">
                <a:solidFill>
                  <a:prstClr val="black"/>
                </a:solidFill>
                <a:latin typeface="Montserrat" panose="00000500000000000000" pitchFamily="2" charset="0"/>
              </a:rPr>
              <a:t>I trained pre and in-service teachers in techniques to use puppetry to teach the K-12 Curriculum in each country. </a:t>
            </a:r>
          </a:p>
          <a:p>
            <a:pPr marL="342900" indent="-342900">
              <a:buFont typeface="Arial" panose="020B0604020202020204" pitchFamily="34" charset="0"/>
              <a:buChar char="•"/>
            </a:pPr>
            <a:r>
              <a:rPr lang="en-US" sz="2400" dirty="0">
                <a:solidFill>
                  <a:prstClr val="black"/>
                </a:solidFill>
                <a:latin typeface="Montserrat" panose="00000500000000000000" pitchFamily="2" charset="0"/>
              </a:rPr>
              <a:t>I gained personal gratification in sharing my skills in other cultures.  </a:t>
            </a:r>
            <a:endParaRPr lang="en-US" sz="2400" dirty="0">
              <a:latin typeface="Montserrat" panose="00000500000000000000" pitchFamily="2" charset="0"/>
            </a:endParaRPr>
          </a:p>
        </p:txBody>
      </p:sp>
      <p:sp>
        <p:nvSpPr>
          <p:cNvPr id="6" name="Rectangle 5">
            <a:extLst>
              <a:ext uri="{FF2B5EF4-FFF2-40B4-BE49-F238E27FC236}">
                <a16:creationId xmlns:a16="http://schemas.microsoft.com/office/drawing/2014/main" id="{DA765AED-2E53-45C9-A6CE-54A74DB96E21}"/>
              </a:ext>
            </a:extLst>
          </p:cNvPr>
          <p:cNvSpPr/>
          <p:nvPr/>
        </p:nvSpPr>
        <p:spPr>
          <a:xfrm>
            <a:off x="655626" y="1106070"/>
            <a:ext cx="10515600" cy="748923"/>
          </a:xfrm>
          <a:prstGeom prst="rect">
            <a:avLst/>
          </a:prstGeom>
        </p:spPr>
        <p:txBody>
          <a:bodyPr wrap="square">
            <a:spAutoFit/>
          </a:bodyPr>
          <a:lstStyle/>
          <a:p>
            <a:pPr lvl="0">
              <a:spcAft>
                <a:spcPts val="400"/>
              </a:spcAft>
              <a:defRPr/>
            </a:pPr>
            <a:r>
              <a:rPr kumimoji="0" lang="en-US" sz="3200" b="1"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rPr>
              <a:t>Host Institutions: </a:t>
            </a:r>
            <a:r>
              <a:rPr lang="en-US" sz="3200" b="1" baseline="-25000" dirty="0">
                <a:solidFill>
                  <a:srgbClr val="003DA5"/>
                </a:solidFill>
                <a:latin typeface="Arial" panose="020B0604020202020204" pitchFamily="34" charset="0"/>
                <a:cs typeface="Arial" panose="020B0604020202020204" pitchFamily="34" charset="0"/>
              </a:rPr>
              <a:t>Makerere University, Uganda, 2012 ; </a:t>
            </a:r>
            <a:r>
              <a:rPr lang="en-US" sz="3200" b="1" baseline="-25000" dirty="0" err="1">
                <a:solidFill>
                  <a:srgbClr val="003DA5"/>
                </a:solidFill>
                <a:latin typeface="Arial" panose="020B0604020202020204" pitchFamily="34" charset="0"/>
                <a:cs typeface="Arial" panose="020B0604020202020204" pitchFamily="34" charset="0"/>
              </a:rPr>
              <a:t>Ishara</a:t>
            </a:r>
            <a:r>
              <a:rPr lang="en-US" sz="3200" b="1" baseline="-25000" dirty="0">
                <a:solidFill>
                  <a:srgbClr val="003DA5"/>
                </a:solidFill>
                <a:latin typeface="Arial" panose="020B0604020202020204" pitchFamily="34" charset="0"/>
                <a:cs typeface="Arial" panose="020B0604020202020204" pitchFamily="34" charset="0"/>
              </a:rPr>
              <a:t> Puppet Trust, India, 2015</a:t>
            </a:r>
            <a:endParaRPr kumimoji="0" lang="en-US" sz="32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A4D9B62-204A-654A-A8EE-8EDD326C4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40" y="2017231"/>
            <a:ext cx="4385716" cy="3289287"/>
          </a:xfrm>
          <a:prstGeom prst="rect">
            <a:avLst/>
          </a:prstGeom>
        </p:spPr>
      </p:pic>
    </p:spTree>
    <p:extLst>
      <p:ext uri="{BB962C8B-B14F-4D97-AF65-F5344CB8AC3E}">
        <p14:creationId xmlns:p14="http://schemas.microsoft.com/office/powerpoint/2010/main" val="2961394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479" y="458882"/>
            <a:ext cx="11225046" cy="911161"/>
          </a:xfrm>
        </p:spPr>
        <p:txBody>
          <a:bodyPr>
            <a:noAutofit/>
          </a:bodyPr>
          <a:lstStyle/>
          <a:p>
            <a:r>
              <a:rPr lang="en-US" b="1" dirty="0">
                <a:solidFill>
                  <a:srgbClr val="003DA5"/>
                </a:solidFill>
                <a:latin typeface="Montserrat" panose="00000500000000000000" pitchFamily="2" charset="0"/>
              </a:rPr>
              <a:t>Motivation for Participating</a:t>
            </a:r>
            <a:endParaRPr lang="en-US" b="1" dirty="0">
              <a:solidFill>
                <a:srgbClr val="003DA5"/>
              </a:solidFill>
              <a:highlight>
                <a:srgbClr val="FFFF00"/>
              </a:highlight>
              <a:latin typeface="Montserrat" panose="00000500000000000000" pitchFamily="2" charset="0"/>
            </a:endParaRPr>
          </a:p>
        </p:txBody>
      </p:sp>
      <p:sp>
        <p:nvSpPr>
          <p:cNvPr id="3" name="Content Placeholder 2"/>
          <p:cNvSpPr>
            <a:spLocks noGrp="1"/>
          </p:cNvSpPr>
          <p:nvPr>
            <p:ph sz="half" idx="2"/>
          </p:nvPr>
        </p:nvSpPr>
        <p:spPr>
          <a:xfrm>
            <a:off x="483475" y="1370044"/>
            <a:ext cx="11225045" cy="1148304"/>
          </a:xfrm>
        </p:spPr>
        <p:txBody>
          <a:bodyPr>
            <a:noAutofit/>
          </a:bodyPr>
          <a:lstStyle/>
          <a:p>
            <a:endParaRPr lang="en-US" sz="1600" dirty="0">
              <a:solidFill>
                <a:prstClr val="black"/>
              </a:solidFill>
              <a:latin typeface="Montserrat" panose="00000500000000000000" pitchFamily="2" charset="0"/>
            </a:endParaRPr>
          </a:p>
          <a:p>
            <a:pPr marL="342900" indent="-342900">
              <a:buFont typeface="Arial" panose="020B0604020202020204" pitchFamily="34" charset="0"/>
              <a:buChar char="•"/>
            </a:pPr>
            <a:r>
              <a:rPr lang="en-US" sz="1800" dirty="0">
                <a:solidFill>
                  <a:prstClr val="black"/>
                </a:solidFill>
                <a:latin typeface="Montserrat" panose="00000500000000000000" pitchFamily="2" charset="0"/>
              </a:rPr>
              <a:t>I chose to participate in the program so I could share effective techniques to strengthen student learning of the K-12 Curriculum. Each  program was for six weeks.  </a:t>
            </a:r>
          </a:p>
          <a:p>
            <a:pPr marL="0" indent="0">
              <a:buNone/>
            </a:pPr>
            <a:endParaRPr lang="en-US" sz="1800" dirty="0">
              <a:latin typeface="Montserrat" panose="00000500000000000000" pitchFamily="2" charset="0"/>
            </a:endParaRPr>
          </a:p>
        </p:txBody>
      </p:sp>
      <p:pic>
        <p:nvPicPr>
          <p:cNvPr id="8" name="Picture 7">
            <a:extLst>
              <a:ext uri="{FF2B5EF4-FFF2-40B4-BE49-F238E27FC236}">
                <a16:creationId xmlns:a16="http://schemas.microsoft.com/office/drawing/2014/main" id="{544DFB73-B031-574E-99B4-5ADF16E5A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827" y="2525844"/>
            <a:ext cx="4896787" cy="3672590"/>
          </a:xfrm>
          <a:prstGeom prst="rect">
            <a:avLst/>
          </a:prstGeom>
        </p:spPr>
      </p:pic>
      <p:pic>
        <p:nvPicPr>
          <p:cNvPr id="10" name="Picture 9">
            <a:extLst>
              <a:ext uri="{FF2B5EF4-FFF2-40B4-BE49-F238E27FC236}">
                <a16:creationId xmlns:a16="http://schemas.microsoft.com/office/drawing/2014/main" id="{EB27BFA7-3C01-804C-8E14-96EF664B1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391" y="2518347"/>
            <a:ext cx="4906783" cy="3680087"/>
          </a:xfrm>
          <a:prstGeom prst="rect">
            <a:avLst/>
          </a:prstGeom>
        </p:spPr>
      </p:pic>
    </p:spTree>
    <p:extLst>
      <p:ext uri="{BB962C8B-B14F-4D97-AF65-F5344CB8AC3E}">
        <p14:creationId xmlns:p14="http://schemas.microsoft.com/office/powerpoint/2010/main" val="215551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479" y="458882"/>
            <a:ext cx="11225046" cy="911161"/>
          </a:xfrm>
        </p:spPr>
        <p:txBody>
          <a:bodyPr>
            <a:noAutofit/>
          </a:bodyPr>
          <a:lstStyle/>
          <a:p>
            <a:r>
              <a:rPr lang="en-US" b="1" dirty="0">
                <a:solidFill>
                  <a:srgbClr val="003DA5"/>
                </a:solidFill>
                <a:latin typeface="Montserrat" panose="00000500000000000000" pitchFamily="2" charset="0"/>
              </a:rPr>
              <a:t>Activities as a Fulbright Specialist</a:t>
            </a:r>
            <a:endParaRPr lang="en-US" b="1" dirty="0">
              <a:solidFill>
                <a:srgbClr val="003DA5"/>
              </a:solidFill>
              <a:highlight>
                <a:srgbClr val="FFFF00"/>
              </a:highlight>
              <a:latin typeface="Montserrat" panose="00000500000000000000" pitchFamily="2" charset="0"/>
            </a:endParaRPr>
          </a:p>
        </p:txBody>
      </p:sp>
      <p:sp>
        <p:nvSpPr>
          <p:cNvPr id="9" name="Content Placeholder 2">
            <a:extLst>
              <a:ext uri="{FF2B5EF4-FFF2-40B4-BE49-F238E27FC236}">
                <a16:creationId xmlns:a16="http://schemas.microsoft.com/office/drawing/2014/main" id="{F1ADE21F-DE03-EC41-8071-D96638698C80}"/>
              </a:ext>
            </a:extLst>
          </p:cNvPr>
          <p:cNvSpPr txBox="1">
            <a:spLocks/>
          </p:cNvSpPr>
          <p:nvPr/>
        </p:nvSpPr>
        <p:spPr>
          <a:xfrm>
            <a:off x="483475" y="1370043"/>
            <a:ext cx="11225045" cy="11483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prstClr val="black"/>
                </a:solidFill>
                <a:latin typeface="Montserrat" panose="00000500000000000000" pitchFamily="2" charset="0"/>
              </a:rPr>
              <a:t>Researched educational standards</a:t>
            </a:r>
          </a:p>
          <a:p>
            <a:r>
              <a:rPr lang="en-US" sz="1200" dirty="0">
                <a:solidFill>
                  <a:prstClr val="black"/>
                </a:solidFill>
                <a:latin typeface="Montserrat" panose="00000500000000000000" pitchFamily="2" charset="0"/>
              </a:rPr>
              <a:t>Referenced local text books; K-12 curriculum: English/Literacy, Social Studies, Math, Health, Hygiene, Nutrition and Safety and the Arts </a:t>
            </a:r>
          </a:p>
          <a:p>
            <a:r>
              <a:rPr lang="en-US" sz="1200" dirty="0">
                <a:solidFill>
                  <a:prstClr val="black"/>
                </a:solidFill>
                <a:latin typeface="Montserrat" panose="00000500000000000000" pitchFamily="2" charset="0"/>
              </a:rPr>
              <a:t>Focused on key concepts, knowledge and skills in each curriculum area </a:t>
            </a:r>
          </a:p>
          <a:p>
            <a:r>
              <a:rPr lang="en-US" sz="1200" dirty="0">
                <a:solidFill>
                  <a:prstClr val="black"/>
                </a:solidFill>
                <a:latin typeface="Montserrat" panose="00000500000000000000" pitchFamily="2" charset="0"/>
              </a:rPr>
              <a:t>Developed puppet construction and prompts for l-5 minute puppet skits created/performed by students</a:t>
            </a:r>
          </a:p>
          <a:p>
            <a:endParaRPr lang="en-US" sz="1200" dirty="0">
              <a:solidFill>
                <a:prstClr val="black"/>
              </a:solidFill>
              <a:latin typeface="Montserrat" panose="00000500000000000000" pitchFamily="2" charset="0"/>
            </a:endParaRPr>
          </a:p>
        </p:txBody>
      </p:sp>
      <p:pic>
        <p:nvPicPr>
          <p:cNvPr id="13" name="Picture 12">
            <a:extLst>
              <a:ext uri="{FF2B5EF4-FFF2-40B4-BE49-F238E27FC236}">
                <a16:creationId xmlns:a16="http://schemas.microsoft.com/office/drawing/2014/main" id="{342FFF25-E0E6-1044-B1CE-A14FE4DC9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84" y="2518347"/>
            <a:ext cx="4763080" cy="3572310"/>
          </a:xfrm>
          <a:prstGeom prst="rect">
            <a:avLst/>
          </a:prstGeom>
        </p:spPr>
      </p:pic>
      <p:pic>
        <p:nvPicPr>
          <p:cNvPr id="15" name="Picture 14">
            <a:extLst>
              <a:ext uri="{FF2B5EF4-FFF2-40B4-BE49-F238E27FC236}">
                <a16:creationId xmlns:a16="http://schemas.microsoft.com/office/drawing/2014/main" id="{F43B6A29-0453-F54B-8CED-25EC6B4C74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2518347"/>
            <a:ext cx="4763080" cy="3572311"/>
          </a:xfrm>
          <a:prstGeom prst="rect">
            <a:avLst/>
          </a:prstGeom>
        </p:spPr>
      </p:pic>
    </p:spTree>
    <p:extLst>
      <p:ext uri="{BB962C8B-B14F-4D97-AF65-F5344CB8AC3E}">
        <p14:creationId xmlns:p14="http://schemas.microsoft.com/office/powerpoint/2010/main" val="199951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479" y="458882"/>
            <a:ext cx="11225046" cy="911161"/>
          </a:xfrm>
        </p:spPr>
        <p:txBody>
          <a:bodyPr>
            <a:noAutofit/>
          </a:bodyPr>
          <a:lstStyle/>
          <a:p>
            <a:r>
              <a:rPr lang="en-US" b="1" dirty="0">
                <a:solidFill>
                  <a:srgbClr val="003DA5"/>
                </a:solidFill>
                <a:latin typeface="Montserrat" panose="00000500000000000000" pitchFamily="2" charset="0"/>
              </a:rPr>
              <a:t>Professional and Personal Outcomes</a:t>
            </a:r>
            <a:endParaRPr lang="en-US" b="1" dirty="0">
              <a:solidFill>
                <a:srgbClr val="003DA5"/>
              </a:solidFill>
              <a:highlight>
                <a:srgbClr val="FFFF00"/>
              </a:highlight>
              <a:latin typeface="Montserrat" panose="00000500000000000000" pitchFamily="2" charset="0"/>
            </a:endParaRPr>
          </a:p>
        </p:txBody>
      </p:sp>
      <p:sp>
        <p:nvSpPr>
          <p:cNvPr id="3" name="Content Placeholder 2"/>
          <p:cNvSpPr>
            <a:spLocks noGrp="1"/>
          </p:cNvSpPr>
          <p:nvPr>
            <p:ph sz="half" idx="2"/>
          </p:nvPr>
        </p:nvSpPr>
        <p:spPr>
          <a:xfrm>
            <a:off x="472279" y="1214795"/>
            <a:ext cx="5418855" cy="911161"/>
          </a:xfrm>
        </p:spPr>
        <p:txBody>
          <a:bodyPr>
            <a:noAutofit/>
          </a:bodyPr>
          <a:lstStyle/>
          <a:p>
            <a:endParaRPr lang="en-US" sz="1200" dirty="0">
              <a:solidFill>
                <a:prstClr val="black"/>
              </a:solidFill>
              <a:latin typeface="Montserrat" panose="00000500000000000000" pitchFamily="2" charset="0"/>
            </a:endParaRPr>
          </a:p>
          <a:p>
            <a:pPr marL="342900" indent="-342900">
              <a:buFont typeface="Arial" panose="020B0604020202020204" pitchFamily="34" charset="0"/>
              <a:buChar char="•"/>
            </a:pPr>
            <a:r>
              <a:rPr lang="en-US" sz="1400" dirty="0">
                <a:solidFill>
                  <a:prstClr val="black"/>
                </a:solidFill>
                <a:latin typeface="Montserrat" panose="00000500000000000000" pitchFamily="2" charset="0"/>
              </a:rPr>
              <a:t>Personal gratification sharing passion with </a:t>
            </a:r>
          </a:p>
          <a:p>
            <a:pPr marL="342900" indent="-342900">
              <a:buFont typeface="Arial" panose="020B0604020202020204" pitchFamily="34" charset="0"/>
              <a:buChar char="•"/>
            </a:pPr>
            <a:r>
              <a:rPr lang="en-US" sz="1400" dirty="0">
                <a:solidFill>
                  <a:prstClr val="black"/>
                </a:solidFill>
                <a:latin typeface="Montserrat" panose="00000500000000000000" pitchFamily="2" charset="0"/>
              </a:rPr>
              <a:t>colleagues in other countries</a:t>
            </a:r>
          </a:p>
          <a:p>
            <a:pPr marL="342900" indent="-342900"/>
            <a:r>
              <a:rPr lang="en-US" sz="1400" dirty="0">
                <a:solidFill>
                  <a:prstClr val="black"/>
                </a:solidFill>
                <a:latin typeface="Montserrat" panose="00000500000000000000" pitchFamily="2" charset="0"/>
              </a:rPr>
              <a:t>Still in touch with students</a:t>
            </a:r>
          </a:p>
        </p:txBody>
      </p:sp>
      <p:pic>
        <p:nvPicPr>
          <p:cNvPr id="5" name="Picture 4">
            <a:extLst>
              <a:ext uri="{FF2B5EF4-FFF2-40B4-BE49-F238E27FC236}">
                <a16:creationId xmlns:a16="http://schemas.microsoft.com/office/drawing/2014/main" id="{49EC60FB-CF4D-5243-BD61-286724BAB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378" y="1620468"/>
            <a:ext cx="5857364" cy="4393024"/>
          </a:xfrm>
          <a:prstGeom prst="rect">
            <a:avLst/>
          </a:prstGeom>
        </p:spPr>
      </p:pic>
      <p:pic>
        <p:nvPicPr>
          <p:cNvPr id="8" name="Picture 7">
            <a:extLst>
              <a:ext uri="{FF2B5EF4-FFF2-40B4-BE49-F238E27FC236}">
                <a16:creationId xmlns:a16="http://schemas.microsoft.com/office/drawing/2014/main" id="{ADFBA1FB-7B4A-6341-8501-3B1BD5115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279" y="2445832"/>
            <a:ext cx="4776865" cy="3582649"/>
          </a:xfrm>
          <a:prstGeom prst="rect">
            <a:avLst/>
          </a:prstGeom>
        </p:spPr>
      </p:pic>
    </p:spTree>
    <p:extLst>
      <p:ext uri="{BB962C8B-B14F-4D97-AF65-F5344CB8AC3E}">
        <p14:creationId xmlns:p14="http://schemas.microsoft.com/office/powerpoint/2010/main" val="1622556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728" y="508313"/>
            <a:ext cx="11090871" cy="1099228"/>
          </a:xfrm>
        </p:spPr>
        <p:txBody>
          <a:bodyPr>
            <a:normAutofit fontScale="90000"/>
          </a:bodyPr>
          <a:lstStyle/>
          <a:p>
            <a:r>
              <a:rPr lang="en-US" b="1" dirty="0">
                <a:solidFill>
                  <a:srgbClr val="003DA5"/>
                </a:solidFill>
                <a:latin typeface="Montserrat" panose="00000500000000000000" pitchFamily="2" charset="0"/>
              </a:rPr>
              <a:t>Learn More About the </a:t>
            </a:r>
            <a:br>
              <a:rPr lang="en-US" b="1" dirty="0">
                <a:solidFill>
                  <a:srgbClr val="003DA5"/>
                </a:solidFill>
                <a:latin typeface="Montserrat" panose="00000500000000000000" pitchFamily="2" charset="0"/>
              </a:rPr>
            </a:br>
            <a:r>
              <a:rPr lang="en-US" b="1" dirty="0">
                <a:solidFill>
                  <a:srgbClr val="003DA5"/>
                </a:solidFill>
                <a:latin typeface="Montserrat" panose="00000500000000000000" pitchFamily="2" charset="0"/>
              </a:rPr>
              <a:t>Fulbright Specialist Program</a:t>
            </a:r>
          </a:p>
        </p:txBody>
      </p:sp>
      <p:sp>
        <p:nvSpPr>
          <p:cNvPr id="4" name="Content Placeholder 3"/>
          <p:cNvSpPr>
            <a:spLocks noGrp="1"/>
          </p:cNvSpPr>
          <p:nvPr>
            <p:ph sz="half" idx="1"/>
          </p:nvPr>
        </p:nvSpPr>
        <p:spPr>
          <a:xfrm>
            <a:off x="4796588" y="2427889"/>
            <a:ext cx="7042485" cy="3007773"/>
          </a:xfrm>
        </p:spPr>
        <p:txBody>
          <a:bodyPr>
            <a:normAutofit/>
          </a:bodyPr>
          <a:lstStyle/>
          <a:p>
            <a:r>
              <a:rPr lang="en-US" sz="2200" dirty="0">
                <a:latin typeface="Montserrat" panose="00000500000000000000" pitchFamily="2" charset="0"/>
              </a:rPr>
              <a:t>Visit </a:t>
            </a:r>
            <a:r>
              <a:rPr lang="en-US" sz="2200" b="1" dirty="0">
                <a:solidFill>
                  <a:srgbClr val="003DA5"/>
                </a:solidFill>
                <a:latin typeface="Montserrat" panose="00000500000000000000" pitchFamily="2" charset="0"/>
              </a:rPr>
              <a:t>fulbrightspecialist.worldlearning.org </a:t>
            </a:r>
            <a:r>
              <a:rPr lang="en-US" sz="2200" dirty="0">
                <a:latin typeface="Montserrat" panose="00000500000000000000" pitchFamily="2" charset="0"/>
              </a:rPr>
              <a:t>to learn more about the program application process and deadlines, and register for an upcoming webinar. </a:t>
            </a:r>
          </a:p>
          <a:p>
            <a:r>
              <a:rPr lang="en-US" sz="2200" dirty="0">
                <a:latin typeface="Montserrat" panose="00000500000000000000" pitchFamily="2" charset="0"/>
              </a:rPr>
              <a:t>Contact </a:t>
            </a:r>
            <a:r>
              <a:rPr lang="en-US" sz="2200" dirty="0">
                <a:latin typeface="Montserrat" panose="00000500000000000000" pitchFamily="2" charset="0"/>
                <a:hlinkClick r:id="rId3"/>
              </a:rPr>
              <a:t>fulbrightspecialist@worldlearning.org</a:t>
            </a:r>
            <a:r>
              <a:rPr lang="en-US" sz="2200" dirty="0">
                <a:latin typeface="Montserrat" panose="00000500000000000000" pitchFamily="2" charset="0"/>
              </a:rPr>
              <a:t> with any questions about the program.</a:t>
            </a:r>
          </a:p>
          <a:p>
            <a:pPr>
              <a:lnSpc>
                <a:spcPct val="120000"/>
              </a:lnSpc>
              <a:spcBef>
                <a:spcPts val="0"/>
              </a:spcBef>
            </a:pPr>
            <a:endParaRPr lang="en-US" sz="2200" dirty="0">
              <a:solidFill>
                <a:srgbClr val="003DA5"/>
              </a:solidFill>
              <a:latin typeface="Montserrat" panose="00000500000000000000" pitchFamily="2" charset="0"/>
            </a:endParaRPr>
          </a:p>
        </p:txBody>
      </p:sp>
      <p:pic>
        <p:nvPicPr>
          <p:cNvPr id="5" name="Content Placeholder 6" descr="A picture containing person, holding&#10;&#10;Description automatically generated">
            <a:extLst>
              <a:ext uri="{FF2B5EF4-FFF2-40B4-BE49-F238E27FC236}">
                <a16:creationId xmlns:a16="http://schemas.microsoft.com/office/drawing/2014/main" id="{D626F0BD-9873-4EC5-BC36-78BBEAE8D93D}"/>
              </a:ext>
            </a:extLst>
          </p:cNvPr>
          <p:cNvPicPr>
            <a:picLocks noChangeAspect="1"/>
          </p:cNvPicPr>
          <p:nvPr/>
        </p:nvPicPr>
        <p:blipFill rotWithShape="1">
          <a:blip r:embed="rId4">
            <a:extLst>
              <a:ext uri="{28A0092B-C50C-407E-A947-70E740481C1C}">
                <a14:useLocalDpi xmlns:a14="http://schemas.microsoft.com/office/drawing/2010/main" val="0"/>
              </a:ext>
            </a:extLst>
          </a:blip>
          <a:srcRect l="5521" t="15772" r="5423" b="18419"/>
          <a:stretch/>
        </p:blipFill>
        <p:spPr>
          <a:xfrm>
            <a:off x="533401" y="1825625"/>
            <a:ext cx="4071640" cy="4212302"/>
          </a:xfrm>
          <a:prstGeom prst="flowChartConnector">
            <a:avLst/>
          </a:prstGeom>
        </p:spPr>
      </p:pic>
    </p:spTree>
    <p:extLst>
      <p:ext uri="{BB962C8B-B14F-4D97-AF65-F5344CB8AC3E}">
        <p14:creationId xmlns:p14="http://schemas.microsoft.com/office/powerpoint/2010/main" val="3260995627"/>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1861</TotalTime>
  <Words>1307</Words>
  <Application>Microsoft Macintosh PowerPoint</Application>
  <PresentationFormat>Widescreen</PresentationFormat>
  <Paragraphs>89</Paragraphs>
  <Slides>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Arial</vt:lpstr>
      <vt:lpstr>Calibri Light</vt:lpstr>
      <vt:lpstr>Montserrat</vt:lpstr>
      <vt:lpstr>Calibri</vt:lpstr>
      <vt:lpstr>2_Custom Design</vt:lpstr>
      <vt:lpstr>4_Custom Design</vt:lpstr>
      <vt:lpstr>PowerPoint Presentation</vt:lpstr>
      <vt:lpstr>PowerPoint Presentation</vt:lpstr>
      <vt:lpstr>PowerPoint Presentation</vt:lpstr>
      <vt:lpstr>PowerPoint Presentation</vt:lpstr>
      <vt:lpstr>Alumni Insight: Carol Sterling</vt:lpstr>
      <vt:lpstr>Motivation for Participating</vt:lpstr>
      <vt:lpstr>Activities as a Fulbright Specialist</vt:lpstr>
      <vt:lpstr>Professional and Personal Outcomes</vt:lpstr>
      <vt:lpstr>Learn More About the  Fulbright Specialist Program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Fulbright Specialist Program</dc:title>
  <dc:creator>Amirah Nelson</dc:creator>
  <cp:lastModifiedBy>Carol Sterling</cp:lastModifiedBy>
  <cp:revision>71</cp:revision>
  <dcterms:created xsi:type="dcterms:W3CDTF">2019-01-03T16:10:27Z</dcterms:created>
  <dcterms:modified xsi:type="dcterms:W3CDTF">2022-02-25T16:19:33Z</dcterms:modified>
</cp:coreProperties>
</file>